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00" r:id="rId4"/>
    <p:sldId id="258" r:id="rId5"/>
    <p:sldId id="259" r:id="rId6"/>
    <p:sldId id="297" r:id="rId7"/>
    <p:sldId id="298" r:id="rId8"/>
    <p:sldId id="299" r:id="rId9"/>
    <p:sldId id="270" r:id="rId10"/>
    <p:sldId id="265" r:id="rId11"/>
    <p:sldId id="276" r:id="rId12"/>
    <p:sldId id="271" r:id="rId13"/>
    <p:sldId id="272" r:id="rId14"/>
    <p:sldId id="277" r:id="rId15"/>
    <p:sldId id="278" r:id="rId16"/>
    <p:sldId id="279" r:id="rId17"/>
    <p:sldId id="280" r:id="rId18"/>
    <p:sldId id="281" r:id="rId19"/>
    <p:sldId id="273" r:id="rId20"/>
    <p:sldId id="282" r:id="rId21"/>
    <p:sldId id="283" r:id="rId22"/>
    <p:sldId id="285" r:id="rId23"/>
    <p:sldId id="286" r:id="rId24"/>
    <p:sldId id="274" r:id="rId25"/>
    <p:sldId id="287" r:id="rId26"/>
    <p:sldId id="288" r:id="rId27"/>
    <p:sldId id="291" r:id="rId28"/>
    <p:sldId id="295" r:id="rId29"/>
    <p:sldId id="296" r:id="rId30"/>
    <p:sldId id="292" r:id="rId31"/>
    <p:sldId id="293" r:id="rId32"/>
    <p:sldId id="294" r:id="rId33"/>
    <p:sldId id="28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2920"/>
  </p:normalViewPr>
  <p:slideViewPr>
    <p:cSldViewPr snapToGrid="0" snapToObjects="1">
      <p:cViewPr varScale="1">
        <p:scale>
          <a:sx n="113" d="100"/>
          <a:sy n="113" d="100"/>
        </p:scale>
        <p:origin x="47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895E7-0A38-5245-A31F-C664195C4755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ADE5A-DEE2-5245-8076-B600A9DDBC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58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</a:t>
            </a:r>
            <a:r>
              <a:rPr kumimoji="1" lang="en-US" altLang="zh-CN" dirty="0"/>
              <a:t>timestamp</a:t>
            </a:r>
            <a:r>
              <a:rPr kumimoji="1" lang="zh-CN" altLang="en-US" dirty="0"/>
              <a:t>是时间戳，展示时间的时候不要直接把时间戳展示给用户了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ADE5A-DEE2-5245-8076-B600A9DDBC6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544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E38A3D-D62B-4849-B31D-873D5EB3C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C7335D-B5AB-4F46-981E-5618CE8BD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90C34F-8224-1543-8F98-73FEB9E6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AAB272-B37F-E142-BBDF-5C3AF24B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543DE4-3B55-BA43-9DD4-E6D78E12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535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7E35D-B400-024B-81D5-DAF7AD3F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397F1F-7EC8-E14F-B964-0807B8FEB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C4A38-7548-8B48-AAC0-16DB7696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4E3640-8B82-7D49-AFB6-8488605C3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98EE97-47CA-9D42-99D3-065DE771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799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AED5AF3-D495-4246-9177-5B0545474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5F1960-8E99-3D4E-9F80-F404886FD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A14EB5-3B88-1945-8B42-307300BCD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67D134-8BFD-AE40-B67E-21134131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E40262-93A6-8148-AF51-B77D9686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0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5E92F-0E6C-AE44-A6CC-2E522C82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F4D89-62BC-6544-A289-82B065BC8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20C8F6-186C-7841-AE27-0A9582D0C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BE76DF-9835-7843-8FE3-91E1E735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D4407B-325E-EA4D-A3C9-7E2E75F0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34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3CFCB-468B-284F-B424-D6FD92A9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99BE8D-870C-CA4D-BD93-A5C49B1BC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140EF-A1B3-B940-8A6C-3FF034EB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1FCB2F-80CC-F84A-B946-2A4DE6CC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83C788-94A7-F249-8EC8-68737C4F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074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A3CD2-9D13-EF40-9CC8-37BFBAD1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637A27-966D-FB40-83FF-B8059BD78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E3BEE2-81FA-4249-9522-A7BC272DD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39C8AD-508C-8749-A6E1-7AA70DBF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BCE1B5-C066-E94A-AEBA-E74432BB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CB0B3B-BDD0-7543-AFCE-4BB7486A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767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DD92B7-B0A7-E341-9083-3670E3D2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B5CC84-1A0F-BE41-BB16-5B4C195D6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119D7E-427B-234D-8B12-0C21EC937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3BDDF4-0414-224F-A767-C7AD13734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3D4B69-55BF-874E-8ECE-B63501CE5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BE55649-DA40-804D-8932-6C12B159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6B01F3-F793-7D4B-B123-1EFCBF06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10F79D-890C-5645-BBAB-449FC182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134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36A1A-A6B6-2A4A-9F2C-2FB9FF3A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1E8EE3-AE62-D245-B467-E5189892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CB5F60-395C-834C-946A-85D68BB1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6C55D1-FF77-874D-A62C-8565FE86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6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2B8461-15E8-7646-AAC6-FDF88E22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AD0117-8F0A-9F4A-BC52-76A70B79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BD46D4-AC7F-F941-B07B-B2E1F9B2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659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31A67-DEFA-F14B-8AED-C2E2DFE4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05A2F-4E9A-BB4C-A711-308EE03C6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F87FEF-A569-8446-85C9-DE41F40DF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F70569-DA48-A94B-9CDC-484E3508D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4BE5DD-CFDB-E04D-93E7-6F136459D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BA240D-20DE-044A-ACB9-482C96BA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68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EA06F-373D-CE4C-8C53-CABE45F29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2D93B4-F8E6-7946-AC43-6380A88DF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C4B7D6-6013-5D4A-B4B3-0990F2BE6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62316F-6FF2-6E44-9DC0-54D8D7A8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554231-1292-0C4B-8F95-EAA750FDD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99B001-3E4E-E84B-8938-BAB42E54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345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854B43-D3BA-2541-BD21-EF971373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7F3473-2E57-F840-AB90-BAAF15B64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BD5489-8C32-2B40-967E-7AD240990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0DE87-8069-8842-8858-F301B720D234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A2820-93AD-7741-B149-9E86A7D2A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BCC2FA-A858-B844-B9E6-60AE3ED05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7F69C-F079-8347-B238-9BDAF07D5E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1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A7EF8-D71E-C644-B1C9-ECBC7AD61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前端小作业介绍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F9F358-C28E-9349-919A-F74589C19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软工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春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18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837E6-9C3E-FD4D-9F49-98FFE795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小作业讲解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B2592-A255-D14A-B40C-2F2F79D8F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：填空完成组件</a:t>
            </a:r>
            <a:r>
              <a:rPr kumimoji="1" lang="en-US" altLang="zh-CN" dirty="0" err="1"/>
              <a:t>MessageBlock</a:t>
            </a:r>
            <a:r>
              <a:rPr kumimoji="1" lang="zh-CN" altLang="en-US" dirty="0"/>
              <a:t>，用于显示留言板中的一条消息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436FBE-614D-B14C-9928-A7D2B99D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87" y="3097213"/>
            <a:ext cx="3492500" cy="1549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28DEDD-731D-E241-AB75-6F170AE6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63" y="3101976"/>
            <a:ext cx="4025900" cy="14732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7A019D54-0C1E-DB41-8B31-FC0723ECEA5B}"/>
              </a:ext>
            </a:extLst>
          </p:cNvPr>
          <p:cNvSpPr/>
          <p:nvPr/>
        </p:nvSpPr>
        <p:spPr>
          <a:xfrm>
            <a:off x="5000625" y="3629025"/>
            <a:ext cx="1528763" cy="372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50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913B4-80CC-7D47-A145-0063E4B8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51F62-700A-1D4E-9E92-B3C9D25A0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模板语法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7CDCFE-36B5-CE4A-BEF1-95262B5B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776" y="522287"/>
            <a:ext cx="1180561" cy="10112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02836A-0E25-AF44-8495-85351643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13" y="3429000"/>
            <a:ext cx="1892300" cy="133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3308EC-766D-D740-9673-090A5AF6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3429000"/>
            <a:ext cx="2844800" cy="2044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D11FC3-685F-6547-851D-70B396AE6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612" y="3270250"/>
            <a:ext cx="1917700" cy="1181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E352181-760A-094C-B27D-AC20EEB98AFF}"/>
              </a:ext>
            </a:extLst>
          </p:cNvPr>
          <p:cNvSpPr txBox="1"/>
          <p:nvPr/>
        </p:nvSpPr>
        <p:spPr>
          <a:xfrm>
            <a:off x="8187892" y="30855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渲染结果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A08E76-ADD1-F848-867B-5DBB790AA974}"/>
              </a:ext>
            </a:extLst>
          </p:cNvPr>
          <p:cNvSpPr txBox="1"/>
          <p:nvPr/>
        </p:nvSpPr>
        <p:spPr>
          <a:xfrm>
            <a:off x="1698799" y="308558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HTML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5C9E4B-566E-0A4C-9AB5-DE8C506A3CE8}"/>
              </a:ext>
            </a:extLst>
          </p:cNvPr>
          <p:cNvSpPr txBox="1"/>
          <p:nvPr/>
        </p:nvSpPr>
        <p:spPr>
          <a:xfrm>
            <a:off x="5343092" y="308558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14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273DA-5FB8-D349-B87D-F2EDC18D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MessageBlock.vue</a:t>
            </a:r>
            <a:r>
              <a:rPr kumimoji="1"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20BA5-524F-924F-967C-C169914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zh-CN" altLang="en-US" dirty="0"/>
              <a:t>不要直接把时间戳显示出来了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DD7530-A887-3E47-90E0-449A5A2FA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75" y="1690688"/>
            <a:ext cx="3790661" cy="4351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1BB164-52FA-254F-B8AF-BF0C9EB7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96" y="1694130"/>
            <a:ext cx="59896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82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63C3B-E05E-0B4D-BE7F-09AF3343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：消息列表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6EBE28A-CBB2-A242-815A-E32D1BAA3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25" y="2298700"/>
            <a:ext cx="2832100" cy="226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0E1BBF-FA39-A34E-A4E2-CD0D0AE8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87" y="1690688"/>
            <a:ext cx="2997200" cy="39751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5BCFD82A-3D09-444D-BF86-188EF4EAE873}"/>
              </a:ext>
            </a:extLst>
          </p:cNvPr>
          <p:cNvSpPr/>
          <p:nvPr/>
        </p:nvSpPr>
        <p:spPr>
          <a:xfrm>
            <a:off x="4529138" y="3429000"/>
            <a:ext cx="2128837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10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D5B39-9711-C648-93FD-59072E01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102C06-AE7F-AF4A-AEB4-D7C9E69D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列表渲染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68C000-7B58-1D4D-AA23-F6DFD6CD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06" y="2305844"/>
            <a:ext cx="3822700" cy="3390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EA9870-5641-9547-BDD4-F45E7B4BE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100" y="3226594"/>
            <a:ext cx="2298700" cy="1549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7CDE38-F165-1340-815C-23011524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99544"/>
            <a:ext cx="36957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BF1AD-D181-B14E-AE1D-7DB59D80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892D6-78FB-7041-96D6-FBDCECCE2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组件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			</a:t>
            </a:r>
            <a:r>
              <a:rPr kumimoji="1" lang="zh-CN" altLang="en-US" dirty="0"/>
              <a:t>自底向上构建应用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0E7391-4797-9B49-A0CA-29A1AEE0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2209800"/>
            <a:ext cx="847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1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6037F-107C-384A-96AF-3B702694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ECD5B-146F-074A-9C9C-893CCB76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引入组件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46F803-63BB-5D4B-AA35-588947A8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7" y="2646363"/>
            <a:ext cx="5765800" cy="2222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B6A00AA-5C8E-A743-AF5E-84DCE81A9958}"/>
              </a:ext>
            </a:extLst>
          </p:cNvPr>
          <p:cNvSpPr txBox="1"/>
          <p:nvPr/>
        </p:nvSpPr>
        <p:spPr>
          <a:xfrm>
            <a:off x="7371620" y="2880450"/>
            <a:ext cx="407675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从组件文件所在路径导入子组件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在父组件的</a:t>
            </a:r>
            <a:r>
              <a:rPr kumimoji="1" lang="en-US" altLang="zh-CN" dirty="0"/>
              <a:t>components</a:t>
            </a:r>
            <a:r>
              <a:rPr kumimoji="1" lang="zh-CN" altLang="en-US" dirty="0"/>
              <a:t>属性中注册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在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模板中使用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5B2F40-2D03-AA4A-8D66-1EE546310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7" y="4953001"/>
            <a:ext cx="3594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77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24085-4CA2-9540-9D9D-9C0E63EC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 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DAABF0-ABBA-3842-BAF4-4302A807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向子组件传递数据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90677F-7ED2-C74F-B28E-94A16093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362" y="3175464"/>
            <a:ext cx="2898500" cy="825830"/>
          </a:xfrm>
          <a:prstGeom prst="rect">
            <a:avLst/>
          </a:prstGeom>
        </p:spPr>
      </p:pic>
      <p:pic>
        <p:nvPicPr>
          <p:cNvPr id="6" name="内容占位符 17">
            <a:extLst>
              <a:ext uri="{FF2B5EF4-FFF2-40B4-BE49-F238E27FC236}">
                <a16:creationId xmlns:a16="http://schemas.microsoft.com/office/drawing/2014/main" id="{973998E7-82FB-E442-8633-BD8BF0F09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942" y="3378993"/>
            <a:ext cx="2895600" cy="485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476230-1946-894B-966A-6259D608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282" y="2350294"/>
            <a:ext cx="2413000" cy="330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BEBB929-DCAA-FD49-B9AA-A59AB3F81B86}"/>
              </a:ext>
            </a:extLst>
          </p:cNvPr>
          <p:cNvSpPr txBox="1"/>
          <p:nvPr/>
        </p:nvSpPr>
        <p:spPr>
          <a:xfrm>
            <a:off x="1085850" y="5915025"/>
            <a:ext cx="294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子组件的</a:t>
            </a:r>
            <a:r>
              <a:rPr kumimoji="1" lang="en-US" altLang="zh-CN" dirty="0"/>
              <a:t>props</a:t>
            </a:r>
            <a:r>
              <a:rPr kumimoji="1" lang="zh-CN" altLang="en-US" dirty="0"/>
              <a:t>属性中定义好要传递的数据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390554C2-8596-C147-A612-383DC0540E9D}"/>
              </a:ext>
            </a:extLst>
          </p:cNvPr>
          <p:cNvSpPr/>
          <p:nvPr/>
        </p:nvSpPr>
        <p:spPr>
          <a:xfrm>
            <a:off x="3400425" y="3543300"/>
            <a:ext cx="900113" cy="157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6C83C053-A1E0-4944-8228-5E59ACD6D030}"/>
              </a:ext>
            </a:extLst>
          </p:cNvPr>
          <p:cNvSpPr/>
          <p:nvPr/>
        </p:nvSpPr>
        <p:spPr>
          <a:xfrm>
            <a:off x="7676658" y="3509797"/>
            <a:ext cx="908488" cy="157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F4FCA5-64AB-F442-AFA5-877E8C86A00E}"/>
              </a:ext>
            </a:extLst>
          </p:cNvPr>
          <p:cNvSpPr txBox="1"/>
          <p:nvPr/>
        </p:nvSpPr>
        <p:spPr>
          <a:xfrm>
            <a:off x="4708362" y="5915024"/>
            <a:ext cx="313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父组件中使用</a:t>
            </a:r>
            <a:r>
              <a:rPr kumimoji="1" lang="en-US" altLang="zh-CN" dirty="0"/>
              <a:t>v-bind</a:t>
            </a:r>
            <a:r>
              <a:rPr kumimoji="1" lang="zh-CN" altLang="en-US" dirty="0"/>
              <a:t>指令动态传递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更新数据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46FDF4-C416-D249-9F84-F61659EE746F}"/>
              </a:ext>
            </a:extLst>
          </p:cNvPr>
          <p:cNvSpPr txBox="1"/>
          <p:nvPr/>
        </p:nvSpPr>
        <p:spPr>
          <a:xfrm>
            <a:off x="8557968" y="5915024"/>
            <a:ext cx="313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子组件显示父组件的数据</a:t>
            </a:r>
          </a:p>
        </p:txBody>
      </p:sp>
    </p:spTree>
    <p:extLst>
      <p:ext uri="{BB962C8B-B14F-4D97-AF65-F5344CB8AC3E}">
        <p14:creationId xmlns:p14="http://schemas.microsoft.com/office/powerpoint/2010/main" val="248748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041C6-C8D5-1A43-B681-663C8366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MessageList.vue</a:t>
            </a:r>
            <a:r>
              <a:rPr kumimoji="1"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4573FC-7E7D-2D49-B5F8-0AD91207B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825625"/>
            <a:ext cx="4724400" cy="4351338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v-for</a:t>
            </a:r>
            <a:r>
              <a:rPr kumimoji="1" lang="zh-CN" altLang="en-US" dirty="0"/>
              <a:t>指令并传递数据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106442-2B83-6240-A8EC-598B03679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4001294"/>
            <a:ext cx="4381500" cy="2616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75F41B-8C69-F449-B6BE-550B905D6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12" y="1854994"/>
            <a:ext cx="8801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89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B2E11-90D5-9F41-899D-DE756F18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：实现对话框离线提交留言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32DB48-8658-C446-942E-67B60E477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4638" y="1825625"/>
            <a:ext cx="4952237" cy="43513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7081FE-505B-7C40-9A8D-A6121981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76763" cy="4713792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E384BFFF-C1E2-514F-AF9E-84DE09AB798C}"/>
              </a:ext>
            </a:extLst>
          </p:cNvPr>
          <p:cNvSpPr/>
          <p:nvPr/>
        </p:nvSpPr>
        <p:spPr>
          <a:xfrm>
            <a:off x="5629275" y="3629025"/>
            <a:ext cx="928688" cy="5534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4669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93B0D-2498-BE41-BBF0-DE83AFC8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60DA2-CE6E-FC4D-A54E-BAD589A74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小作业简介</a:t>
            </a:r>
            <a:endParaRPr kumimoji="1" lang="en-US" altLang="zh-CN" dirty="0"/>
          </a:p>
          <a:p>
            <a:r>
              <a:rPr kumimoji="1" lang="zh-CN" altLang="en-US" dirty="0"/>
              <a:t>前端基础知识</a:t>
            </a:r>
            <a:endParaRPr kumimoji="1" lang="en-US" altLang="zh-CN" dirty="0"/>
          </a:p>
          <a:p>
            <a:r>
              <a:rPr kumimoji="1" lang="en-US" altLang="zh-CN" dirty="0"/>
              <a:t>Vue</a:t>
            </a:r>
            <a:r>
              <a:rPr kumimoji="1" lang="zh-CN" altLang="en-US" dirty="0"/>
              <a:t>知识点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670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DA8F9-18EA-7343-B2E2-536539424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AABFBC-0079-FE48-8FFE-8D3295A1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v-model</a:t>
            </a:r>
            <a:r>
              <a:rPr kumimoji="1" lang="zh-CN" altLang="en-US" dirty="0"/>
              <a:t>指令实现的表单输入双向数据绑定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E03D42-2F2B-7E4A-8E70-38F04F04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3" y="2392362"/>
            <a:ext cx="55372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6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B718D-C746-A747-9A8B-E6CE435A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15909-290E-2845-8AD4-83EB50C4D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v-on</a:t>
            </a:r>
            <a:r>
              <a:rPr kumimoji="1" lang="zh-CN" altLang="en-US" dirty="0"/>
              <a:t>指令实现事件处理</a:t>
            </a:r>
            <a:r>
              <a:rPr kumimoji="1" lang="en-US" altLang="zh-CN" dirty="0"/>
              <a:t>------</a:t>
            </a:r>
            <a:r>
              <a:rPr kumimoji="1" lang="zh-CN" altLang="en-US" dirty="0"/>
              <a:t>按钮点击事件处理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25B119-F336-2E4F-8D63-D8FA7CCC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3" y="2577306"/>
            <a:ext cx="4813300" cy="1409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8FFDD6-F6D5-4C41-AE2F-BC80B012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2577306"/>
            <a:ext cx="4191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4D237-5006-214B-8E04-9B1D0BC2C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C9115-A77A-5747-AB82-D4E339F9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如何把数据从子组件传递到父组件呢？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DAEACA-2F64-9E4D-8F53-5C54306A14D4}"/>
              </a:ext>
            </a:extLst>
          </p:cNvPr>
          <p:cNvSpPr/>
          <p:nvPr/>
        </p:nvSpPr>
        <p:spPr>
          <a:xfrm>
            <a:off x="4886325" y="2000250"/>
            <a:ext cx="1343025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页面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292BC4-F228-F44F-AB8E-212F0081F23A}"/>
              </a:ext>
            </a:extLst>
          </p:cNvPr>
          <p:cNvSpPr/>
          <p:nvPr/>
        </p:nvSpPr>
        <p:spPr>
          <a:xfrm>
            <a:off x="3352799" y="3674268"/>
            <a:ext cx="1647826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消息列表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453910-778F-6342-8A99-6E5BF3BFE534}"/>
              </a:ext>
            </a:extLst>
          </p:cNvPr>
          <p:cNvSpPr/>
          <p:nvPr/>
        </p:nvSpPr>
        <p:spPr>
          <a:xfrm>
            <a:off x="6229350" y="3674268"/>
            <a:ext cx="1647826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对话框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1FD6872-A0D6-A944-B777-58326F957067}"/>
              </a:ext>
            </a:extLst>
          </p:cNvPr>
          <p:cNvCxnSpPr>
            <a:stCxn id="4" idx="2"/>
          </p:cNvCxnSpPr>
          <p:nvPr/>
        </p:nvCxnSpPr>
        <p:spPr>
          <a:xfrm flipH="1">
            <a:off x="4176712" y="2828925"/>
            <a:ext cx="1381126" cy="742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8FCA76F-B658-1E49-97CE-86F4082FE10F}"/>
              </a:ext>
            </a:extLst>
          </p:cNvPr>
          <p:cNvCxnSpPr>
            <a:stCxn id="4" idx="2"/>
          </p:cNvCxnSpPr>
          <p:nvPr/>
        </p:nvCxnSpPr>
        <p:spPr>
          <a:xfrm>
            <a:off x="5557838" y="2828925"/>
            <a:ext cx="1495425" cy="710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A8297C86-1A74-244C-9952-6E3C7292DAD2}"/>
              </a:ext>
            </a:extLst>
          </p:cNvPr>
          <p:cNvCxnSpPr>
            <a:stCxn id="6" idx="0"/>
            <a:endCxn id="4" idx="3"/>
          </p:cNvCxnSpPr>
          <p:nvPr/>
        </p:nvCxnSpPr>
        <p:spPr>
          <a:xfrm rot="16200000" flipV="1">
            <a:off x="6011467" y="2632471"/>
            <a:ext cx="1259680" cy="82391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329AC28-EF30-3942-89C9-610698F0F17F}"/>
              </a:ext>
            </a:extLst>
          </p:cNvPr>
          <p:cNvSpPr txBox="1"/>
          <p:nvPr/>
        </p:nvSpPr>
        <p:spPr>
          <a:xfrm>
            <a:off x="6700838" y="2045256"/>
            <a:ext cx="35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65938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A871A-F3F9-214F-82D1-AAEF8936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知识点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1473B-8ADD-5E40-8F9A-7F5DB2CCF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子组件向父组件传递数据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这种回调函数的使用方式在前端开发中是很常见的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另外还有信号触发等方式，但是耦合度高，没有这种回调方式写法简洁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F802AD-ADC5-2B4A-A9B9-BCF65A2E00D5}"/>
              </a:ext>
            </a:extLst>
          </p:cNvPr>
          <p:cNvSpPr txBox="1"/>
          <p:nvPr/>
        </p:nvSpPr>
        <p:spPr>
          <a:xfrm>
            <a:off x="838200" y="2960294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将父组件的数据处理函数通过</a:t>
            </a:r>
            <a:r>
              <a:rPr kumimoji="1" lang="en-US" altLang="zh-CN" dirty="0"/>
              <a:t>props</a:t>
            </a:r>
            <a:r>
              <a:rPr kumimoji="1" lang="zh-CN" altLang="en-US" dirty="0"/>
              <a:t>传给子组件</a:t>
            </a:r>
          </a:p>
        </p:txBody>
      </p:sp>
      <p:sp>
        <p:nvSpPr>
          <p:cNvPr id="11" name="上下箭头 10">
            <a:extLst>
              <a:ext uri="{FF2B5EF4-FFF2-40B4-BE49-F238E27FC236}">
                <a16:creationId xmlns:a16="http://schemas.microsoft.com/office/drawing/2014/main" id="{CCE43791-3A32-1A4B-8647-FE41E982CF96}"/>
              </a:ext>
            </a:extLst>
          </p:cNvPr>
          <p:cNvSpPr/>
          <p:nvPr/>
        </p:nvSpPr>
        <p:spPr>
          <a:xfrm>
            <a:off x="2813538" y="2297723"/>
            <a:ext cx="234462" cy="66257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29B6BA-4CB2-0144-B464-4982672A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88" y="4141584"/>
            <a:ext cx="3670300" cy="723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35454AD-C99C-AC4F-BA5A-2BCB44EE0C76}"/>
              </a:ext>
            </a:extLst>
          </p:cNvPr>
          <p:cNvSpPr txBox="1"/>
          <p:nvPr/>
        </p:nvSpPr>
        <p:spPr>
          <a:xfrm>
            <a:off x="1887415" y="35989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父组件定义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F20AE4-AFFE-FE42-B981-02C2E56ADC79}"/>
              </a:ext>
            </a:extLst>
          </p:cNvPr>
          <p:cNvSpPr txBox="1"/>
          <p:nvPr/>
        </p:nvSpPr>
        <p:spPr>
          <a:xfrm>
            <a:off x="8003268" y="35989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子组件调用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FE3A38F-A03D-D649-A99E-7A35C92F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82" y="4191896"/>
            <a:ext cx="4394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29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FB7A5-E3D1-EF4A-B528-D7CC001F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：完成在线留言板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6D5F3-8C43-A540-BB87-F7B0CC855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276" y="1825625"/>
            <a:ext cx="394335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向后端提交留言和查询留言（发表和刷新按钮）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提交后弹出对话框提示是否提交成功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cookie</a:t>
            </a:r>
            <a:r>
              <a:rPr kumimoji="1" lang="zh-CN" altLang="en-US" dirty="0"/>
              <a:t>保存用户名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77E575-B389-BC49-8D5C-D814FE31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6" y="1957409"/>
            <a:ext cx="7093546" cy="36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87159-F681-6941-B2E3-572250E3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</a:t>
            </a:r>
            <a:r>
              <a:rPr kumimoji="1" lang="zh-CN" altLang="en-US" dirty="0"/>
              <a:t> 知识点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E6857-041E-6043-93F5-6C4ABA6C9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向后端发送请求，可使用</a:t>
            </a:r>
            <a:r>
              <a:rPr kumimoji="1" lang="en-US" altLang="zh-CN" dirty="0" err="1"/>
              <a:t>XMLHttpRequest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Cookie</a:t>
            </a:r>
            <a:r>
              <a:rPr kumimoji="1" lang="zh-CN" altLang="en-US" dirty="0"/>
              <a:t>的读写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118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BF299-D782-774D-A4B5-7282BB03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考核知识点总结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14CA4-642C-004E-9326-130CECBA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 基础</a:t>
            </a:r>
            <a:endParaRPr kumimoji="1" lang="en-US" altLang="zh-CN" dirty="0"/>
          </a:p>
          <a:p>
            <a:r>
              <a:rPr kumimoji="1" lang="en-US" altLang="zh-CN" dirty="0"/>
              <a:t>JavaScript</a:t>
            </a:r>
            <a:r>
              <a:rPr kumimoji="1" lang="zh-CN" altLang="en-US" dirty="0"/>
              <a:t> 语法</a:t>
            </a:r>
            <a:endParaRPr kumimoji="1" lang="en-US" altLang="zh-CN" dirty="0"/>
          </a:p>
          <a:p>
            <a:r>
              <a:rPr kumimoji="1" lang="en-US" altLang="zh-CN" dirty="0"/>
              <a:t>Vue</a:t>
            </a:r>
            <a:r>
              <a:rPr kumimoji="1" lang="zh-CN" altLang="en-US" dirty="0"/>
              <a:t>相关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模板语法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列表渲染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组件传参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表单输入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事件处理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父子组件通信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前后端通信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944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ECDB2-4715-ED45-BED3-DACD5F8C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CF857-7EAD-FC45-B7DF-77A3E244C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安装 </a:t>
            </a:r>
            <a:r>
              <a:rPr kumimoji="1" lang="en-US" altLang="zh-CN" dirty="0" err="1"/>
              <a:t>npm</a:t>
            </a:r>
            <a:r>
              <a:rPr kumimoji="1" lang="zh-CN" altLang="en-US" dirty="0"/>
              <a:t> （包管理工具）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通过安装</a:t>
            </a:r>
            <a:r>
              <a:rPr kumimoji="1" lang="en-US" altLang="zh-CN" dirty="0" err="1"/>
              <a:t>node.js</a:t>
            </a:r>
            <a:r>
              <a:rPr kumimoji="1" lang="zh-CN" altLang="en-US" dirty="0"/>
              <a:t>来安装</a:t>
            </a:r>
            <a:r>
              <a:rPr kumimoji="1" lang="en-US" altLang="zh-CN" dirty="0" err="1"/>
              <a:t>npm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建议全局安装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 </a:t>
            </a:r>
            <a:r>
              <a:rPr kumimoji="1" lang="en-US" altLang="zh-CN" dirty="0"/>
              <a:t>2.6.11</a:t>
            </a:r>
          </a:p>
          <a:p>
            <a:pPr lvl="1"/>
            <a:r>
              <a:rPr kumimoji="1" lang="en-US" altLang="zh-CN" dirty="0" err="1"/>
              <a:t>npm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–g</a:t>
            </a:r>
            <a:r>
              <a:rPr kumimoji="1" lang="zh-CN" altLang="en-US" dirty="0"/>
              <a:t> </a:t>
            </a:r>
            <a:r>
              <a:rPr kumimoji="1" lang="en-US" altLang="zh-CN" dirty="0"/>
              <a:t>vue@2.6.11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建议全局安装命令行工具</a:t>
            </a:r>
            <a:r>
              <a:rPr kumimoji="1" lang="en-US" altLang="zh-CN" dirty="0" err="1"/>
              <a:t>vue</a:t>
            </a:r>
            <a:r>
              <a:rPr kumimoji="1" lang="en-US" altLang="zh-CN" dirty="0"/>
              <a:t>/cli</a:t>
            </a:r>
            <a:r>
              <a:rPr kumimoji="1" lang="zh-CN" altLang="en-US" dirty="0"/>
              <a:t> </a:t>
            </a:r>
            <a:r>
              <a:rPr kumimoji="1" lang="en-US" altLang="zh-CN" dirty="0"/>
              <a:t>4.4.6</a:t>
            </a:r>
            <a:r>
              <a:rPr kumimoji="1" lang="zh-CN" altLang="en-US" dirty="0"/>
              <a:t>，用于快速生成一个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项目</a:t>
            </a:r>
            <a:endParaRPr kumimoji="1" lang="en-US" altLang="zh-CN" dirty="0"/>
          </a:p>
          <a:p>
            <a:pPr lvl="1"/>
            <a:r>
              <a:rPr lang="en" altLang="zh-CN" dirty="0" err="1"/>
              <a:t>npm</a:t>
            </a:r>
            <a:r>
              <a:rPr lang="en" altLang="zh-CN" dirty="0"/>
              <a:t> install -g @</a:t>
            </a:r>
            <a:r>
              <a:rPr lang="en" altLang="zh-CN" dirty="0" err="1"/>
              <a:t>vue</a:t>
            </a:r>
            <a:r>
              <a:rPr lang="en" altLang="zh-CN" dirty="0"/>
              <a:t>/cli</a:t>
            </a:r>
            <a:r>
              <a:rPr lang="en-US" altLang="zh-CN" dirty="0"/>
              <a:t>@4.4.6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2513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96FB8-4168-AE4B-8DB0-4550BD6D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的引入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8CBDBA4-6BAF-894D-B86B-88EFD767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060" y="4706657"/>
            <a:ext cx="2452878" cy="1502206"/>
          </a:xfrm>
          <a:prstGeom prst="rect">
            <a:avLst/>
          </a:prstGeom>
        </p:spPr>
      </p:pic>
      <p:pic>
        <p:nvPicPr>
          <p:cNvPr id="13" name="内容占位符 30">
            <a:extLst>
              <a:ext uri="{FF2B5EF4-FFF2-40B4-BE49-F238E27FC236}">
                <a16:creationId xmlns:a16="http://schemas.microsoft.com/office/drawing/2014/main" id="{3C004C6B-E516-BA46-A2DA-1400E9932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68" y="2700591"/>
            <a:ext cx="2781155" cy="3684588"/>
          </a:xfrm>
          <a:prstGeom prst="rect">
            <a:avLst/>
          </a:prstGeom>
        </p:spPr>
      </p:pic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3C75ABA9-7C18-1449-8564-239F304E201D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</a:rPr>
              <a:t>HTML</a:t>
            </a:r>
            <a:r>
              <a:rPr lang="zh-CN" altLang="en-US"/>
              <a:t>直接创建</a:t>
            </a:r>
            <a:r>
              <a:rPr lang="en-US" altLang="zh-CN"/>
              <a:t>vue</a:t>
            </a:r>
            <a:r>
              <a:rPr lang="zh-CN" altLang="en-US"/>
              <a:t>应用</a:t>
            </a:r>
            <a:endParaRPr lang="zh-CN" altLang="en-US" dirty="0"/>
          </a:p>
        </p:txBody>
      </p: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ADD35EA9-F7A3-1F46-BBA8-A4000284A64B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816600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n-US" altLang="zh-CN" dirty="0" err="1">
                <a:solidFill>
                  <a:schemeClr val="accent6">
                    <a:lumMod val="75000"/>
                  </a:schemeClr>
                </a:solidFill>
              </a:rPr>
              <a:t>vue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文件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zh-CN" dirty="0"/>
              <a:t>+  </a:t>
            </a:r>
            <a:r>
              <a:rPr lang="en-US" altLang="zh-CN" dirty="0">
                <a:solidFill>
                  <a:srgbClr val="FF0000"/>
                </a:solidFill>
              </a:rPr>
              <a:t>HTML</a:t>
            </a:r>
            <a:r>
              <a:rPr lang="zh-CN" altLang="en-US" dirty="0">
                <a:solidFill>
                  <a:srgbClr val="FF0000"/>
                </a:solidFill>
              </a:rPr>
              <a:t>锚点</a:t>
            </a:r>
            <a:r>
              <a:rPr lang="en-US" altLang="zh-CN" dirty="0"/>
              <a:t>	+ </a:t>
            </a:r>
            <a:r>
              <a:rPr lang="en-US" altLang="zh-CN" dirty="0" err="1">
                <a:solidFill>
                  <a:schemeClr val="accent1"/>
                </a:solidFill>
              </a:rPr>
              <a:t>js</a:t>
            </a:r>
            <a:r>
              <a:rPr lang="zh-CN" altLang="en-US" dirty="0">
                <a:solidFill>
                  <a:schemeClr val="accent1"/>
                </a:solidFill>
              </a:rPr>
              <a:t>挂载渲染 </a:t>
            </a:r>
            <a:r>
              <a:rPr lang="zh-CN" altLang="en-US" dirty="0"/>
              <a:t>（方便组件复用）</a:t>
            </a:r>
          </a:p>
        </p:txBody>
      </p:sp>
      <p:pic>
        <p:nvPicPr>
          <p:cNvPr id="16" name="内容占位符 21">
            <a:extLst>
              <a:ext uri="{FF2B5EF4-FFF2-40B4-BE49-F238E27FC236}">
                <a16:creationId xmlns:a16="http://schemas.microsoft.com/office/drawing/2014/main" id="{C5900372-995F-5843-B221-69A7EDAB3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4" y="3179121"/>
            <a:ext cx="5157787" cy="22786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F76E5C8-4701-6C4E-9BCE-7B52368A6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138" y="3087536"/>
            <a:ext cx="1619250" cy="21907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ECFAD63-2DB4-8242-AA20-BF87AFE94938}"/>
              </a:ext>
            </a:extLst>
          </p:cNvPr>
          <p:cNvSpPr/>
          <p:nvPr/>
        </p:nvSpPr>
        <p:spPr>
          <a:xfrm>
            <a:off x="360061" y="2700591"/>
            <a:ext cx="5385930" cy="390340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CFB18A-6249-E048-A052-62F4F1B62B47}"/>
              </a:ext>
            </a:extLst>
          </p:cNvPr>
          <p:cNvSpPr/>
          <p:nvPr/>
        </p:nvSpPr>
        <p:spPr>
          <a:xfrm>
            <a:off x="9345477" y="2700591"/>
            <a:ext cx="2486461" cy="8989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A2BB58-9D0C-6243-82EE-4B127110526F}"/>
              </a:ext>
            </a:extLst>
          </p:cNvPr>
          <p:cNvSpPr/>
          <p:nvPr/>
        </p:nvSpPr>
        <p:spPr>
          <a:xfrm>
            <a:off x="9345477" y="4327222"/>
            <a:ext cx="2486461" cy="22767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7C5DA7-DFF7-994A-AFD3-0C8E3888CC2D}"/>
              </a:ext>
            </a:extLst>
          </p:cNvPr>
          <p:cNvSpPr/>
          <p:nvPr/>
        </p:nvSpPr>
        <p:spPr>
          <a:xfrm>
            <a:off x="6068868" y="2663902"/>
            <a:ext cx="3190720" cy="39034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21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B3B1E8-5D66-A64C-8286-5006B349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路由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73B63-4234-0845-B5FB-E1798085C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实现一个简单的多页应用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D2353D-BDB8-A44C-A090-DFC4E605F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330" y="0"/>
            <a:ext cx="6398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8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B0087-3FB3-264D-A1A5-5C0F4416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小作业简介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B0302EE-FCF0-1B49-A22B-9F36714C8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406" y="1591164"/>
            <a:ext cx="8495187" cy="4351338"/>
          </a:xfrm>
        </p:spPr>
      </p:pic>
    </p:spTree>
    <p:extLst>
      <p:ext uri="{BB962C8B-B14F-4D97-AF65-F5344CB8AC3E}">
        <p14:creationId xmlns:p14="http://schemas.microsoft.com/office/powerpoint/2010/main" val="3357078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D1EF0-C390-1941-BE28-1BFE496A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调试方法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53F41-3B95-3145-91A0-809676EF0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DevServer</a:t>
            </a:r>
            <a:r>
              <a:rPr kumimoji="1" lang="zh-CN" altLang="en-US" dirty="0"/>
              <a:t>模式：启动一个本地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服务器，代码每次修改都会即时热更新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作业项目</a:t>
            </a:r>
            <a:r>
              <a:rPr kumimoji="1" lang="en-US" altLang="zh-CN" dirty="0" err="1"/>
              <a:t>DevServer</a:t>
            </a:r>
            <a:r>
              <a:rPr kumimoji="1" lang="zh-CN" altLang="en-US" dirty="0"/>
              <a:t>命令：</a:t>
            </a:r>
            <a:r>
              <a:rPr kumimoji="1" lang="en-US" altLang="zh-CN" dirty="0" err="1"/>
              <a:t>npm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477030-2E9E-0A45-BE6F-F44FD3BC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226791"/>
            <a:ext cx="6410615" cy="32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7E95E-CF9F-C94F-9A15-1041833A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调试方法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D750D7-C938-D74A-BC7A-2C8BCCA5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Mock</a:t>
            </a:r>
            <a:r>
              <a:rPr kumimoji="1" lang="zh-CN" altLang="en-US" dirty="0"/>
              <a:t>后端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EF635D-7D7A-B648-9468-2B70A3956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03" y="2414586"/>
            <a:ext cx="7578244" cy="35147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3AB824-BDC9-4731-8A12-84E69E0EBB03}"/>
              </a:ext>
            </a:extLst>
          </p:cNvPr>
          <p:cNvSpPr txBox="1"/>
          <p:nvPr/>
        </p:nvSpPr>
        <p:spPr>
          <a:xfrm>
            <a:off x="2564785" y="6333609"/>
            <a:ext cx="950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注：在当前版本中，如果是本地</a:t>
            </a:r>
            <a:r>
              <a:rPr lang="en-US" altLang="zh-CN" dirty="0"/>
              <a:t>mock</a:t>
            </a:r>
            <a:r>
              <a:rPr lang="zh-CN" altLang="en-US" dirty="0"/>
              <a:t>，那么需要使用</a:t>
            </a:r>
            <a:r>
              <a:rPr lang="en-US" altLang="zh-CN" dirty="0"/>
              <a:t>better-mock</a:t>
            </a:r>
            <a:r>
              <a:rPr lang="zh-CN" altLang="en-US" dirty="0"/>
              <a:t>库才能拿到</a:t>
            </a:r>
            <a:r>
              <a:rPr lang="en-US" altLang="zh-CN" dirty="0"/>
              <a:t>cookie</a:t>
            </a:r>
            <a:r>
              <a:rPr lang="zh-CN" altLang="en-US" dirty="0"/>
              <a:t>中的信息</a:t>
            </a:r>
          </a:p>
        </p:txBody>
      </p:sp>
    </p:spTree>
    <p:extLst>
      <p:ext uri="{BB962C8B-B14F-4D97-AF65-F5344CB8AC3E}">
        <p14:creationId xmlns:p14="http://schemas.microsoft.com/office/powerpoint/2010/main" val="232105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C91A1-03C0-F245-87EA-E07F1B9F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调试方法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E80251-EFEE-0548-A5B5-38E399756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浏览器端的调试：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控制台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r>
              <a:rPr kumimoji="1" lang="en-US" altLang="zh-CN" dirty="0"/>
              <a:t>Vue</a:t>
            </a:r>
            <a:r>
              <a:rPr kumimoji="1" lang="zh-CN" altLang="en-US" dirty="0"/>
              <a:t>浏览器插件</a:t>
            </a:r>
            <a:endParaRPr kumimoji="1" lang="en" altLang="zh-CN" dirty="0"/>
          </a:p>
          <a:p>
            <a:pPr lvl="2"/>
            <a:r>
              <a:rPr kumimoji="1" lang="zh-CN" altLang="en-US" dirty="0"/>
              <a:t>可以清楚看到一颗实例化的组件树及其数据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137508-EFC1-3A4B-90A4-FF0EABD8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212" y="715963"/>
            <a:ext cx="37719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78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A548E-C5FF-E44A-A71F-7CF3020D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评测说明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517A0D-AFAD-0F4A-9DAE-043048D17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只评价功能实现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以</a:t>
            </a:r>
            <a:r>
              <a:rPr kumimoji="1" lang="en-US" altLang="zh-CN" dirty="0" err="1"/>
              <a:t>DevServer</a:t>
            </a:r>
            <a:r>
              <a:rPr kumimoji="1" lang="zh-CN" altLang="en-US" dirty="0"/>
              <a:t>模式与后端对接进行测试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对部分填空代码白盒检查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请务必按照文档的要求来，有不清楚的地方及时反映！</a:t>
            </a:r>
          </a:p>
        </p:txBody>
      </p:sp>
    </p:spTree>
    <p:extLst>
      <p:ext uri="{BB962C8B-B14F-4D97-AF65-F5344CB8AC3E}">
        <p14:creationId xmlns:p14="http://schemas.microsoft.com/office/powerpoint/2010/main" val="256672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37775-6547-0642-ADE5-9A37DA18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小作业简介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5078FA-4504-F440-A72A-7511905A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8930"/>
            <a:ext cx="2880694" cy="511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2C6987-F2A3-8F4B-A84E-5EF99CF7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21175"/>
            <a:ext cx="2880694" cy="15221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93DE0D-7572-1F4E-BD62-B7CCEC331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136" y="4321175"/>
            <a:ext cx="3082210" cy="2336800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5C21C120-EED9-3A4E-988C-A7EB5E17E3D5}"/>
              </a:ext>
            </a:extLst>
          </p:cNvPr>
          <p:cNvSpPr/>
          <p:nvPr/>
        </p:nvSpPr>
        <p:spPr>
          <a:xfrm>
            <a:off x="2142816" y="3128902"/>
            <a:ext cx="271462" cy="11001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927EBBEB-B0DE-2E4F-889B-D42283AA8E1E}"/>
              </a:ext>
            </a:extLst>
          </p:cNvPr>
          <p:cNvSpPr/>
          <p:nvPr/>
        </p:nvSpPr>
        <p:spPr>
          <a:xfrm>
            <a:off x="4657725" y="4943475"/>
            <a:ext cx="814388" cy="75723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上箭头 15">
            <a:extLst>
              <a:ext uri="{FF2B5EF4-FFF2-40B4-BE49-F238E27FC236}">
                <a16:creationId xmlns:a16="http://schemas.microsoft.com/office/drawing/2014/main" id="{A1A28058-12D5-0247-888C-6847F1C1D452}"/>
              </a:ext>
            </a:extLst>
          </p:cNvPr>
          <p:cNvSpPr/>
          <p:nvPr/>
        </p:nvSpPr>
        <p:spPr>
          <a:xfrm>
            <a:off x="7885767" y="3678971"/>
            <a:ext cx="314947" cy="55006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48159CE-8401-F348-A815-6453E488B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97415" y="1162168"/>
            <a:ext cx="4563406" cy="2337432"/>
          </a:xfrm>
        </p:spPr>
      </p:pic>
    </p:spTree>
    <p:extLst>
      <p:ext uri="{BB962C8B-B14F-4D97-AF65-F5344CB8AC3E}">
        <p14:creationId xmlns:p14="http://schemas.microsoft.com/office/powerpoint/2010/main" val="138504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6A83D-6EAB-3E4D-B819-60F26790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什么是前端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4F013021-FE2C-4D49-B84D-84751CC36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web</a:t>
            </a:r>
            <a:r>
              <a:rPr lang="zh-CN" altLang="en-US" dirty="0"/>
              <a:t>应用：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61AC39-9C2C-424E-84B7-4DEDF5222234}"/>
              </a:ext>
            </a:extLst>
          </p:cNvPr>
          <p:cNvSpPr/>
          <p:nvPr/>
        </p:nvSpPr>
        <p:spPr>
          <a:xfrm>
            <a:off x="1432560" y="2885123"/>
            <a:ext cx="2514600" cy="3291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33FCD5-D21D-8F44-A175-A7D5EC5C8CC6}"/>
              </a:ext>
            </a:extLst>
          </p:cNvPr>
          <p:cNvSpPr/>
          <p:nvPr/>
        </p:nvSpPr>
        <p:spPr>
          <a:xfrm>
            <a:off x="7467600" y="2885123"/>
            <a:ext cx="2514600" cy="3291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8744CF-DAAD-004F-83F5-3C71CB69B313}"/>
              </a:ext>
            </a:extLst>
          </p:cNvPr>
          <p:cNvSpPr txBox="1"/>
          <p:nvPr/>
        </p:nvSpPr>
        <p:spPr>
          <a:xfrm>
            <a:off x="1327948" y="238085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浏览器中运行的前端程序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B1DBAE-546B-5542-A2A3-A8C4150C2B23}"/>
              </a:ext>
            </a:extLst>
          </p:cNvPr>
          <p:cNvSpPr txBox="1"/>
          <p:nvPr/>
        </p:nvSpPr>
        <p:spPr>
          <a:xfrm>
            <a:off x="7362988" y="238085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服务器上运行的后端程序</a:t>
            </a:r>
          </a:p>
        </p:txBody>
      </p:sp>
      <p:sp>
        <p:nvSpPr>
          <p:cNvPr id="22" name="左箭头 21">
            <a:extLst>
              <a:ext uri="{FF2B5EF4-FFF2-40B4-BE49-F238E27FC236}">
                <a16:creationId xmlns:a16="http://schemas.microsoft.com/office/drawing/2014/main" id="{0B3457F8-5F05-F041-9963-6AB837054D68}"/>
              </a:ext>
            </a:extLst>
          </p:cNvPr>
          <p:cNvSpPr/>
          <p:nvPr/>
        </p:nvSpPr>
        <p:spPr>
          <a:xfrm>
            <a:off x="4290060" y="3855721"/>
            <a:ext cx="2834640" cy="32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65195B-5F38-CD45-BB25-D16674E096AE}"/>
              </a:ext>
            </a:extLst>
          </p:cNvPr>
          <p:cNvSpPr txBox="1"/>
          <p:nvPr/>
        </p:nvSpPr>
        <p:spPr>
          <a:xfrm>
            <a:off x="4859231" y="348638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网页文件</a:t>
            </a: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D6D77B42-D348-5F4F-9862-A8B99A0642C7}"/>
              </a:ext>
            </a:extLst>
          </p:cNvPr>
          <p:cNvSpPr/>
          <p:nvPr/>
        </p:nvSpPr>
        <p:spPr>
          <a:xfrm>
            <a:off x="4290060" y="3108959"/>
            <a:ext cx="2834640" cy="320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D682AE5-8A49-1549-AD79-82DE19410BE8}"/>
              </a:ext>
            </a:extLst>
          </p:cNvPr>
          <p:cNvSpPr txBox="1"/>
          <p:nvPr/>
        </p:nvSpPr>
        <p:spPr>
          <a:xfrm>
            <a:off x="4859231" y="2802374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请求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199BDFA-ABEF-1243-82CD-2E7C19FB3237}"/>
              </a:ext>
            </a:extLst>
          </p:cNvPr>
          <p:cNvSpPr txBox="1"/>
          <p:nvPr/>
        </p:nvSpPr>
        <p:spPr>
          <a:xfrm>
            <a:off x="1645342" y="3071337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浏览器中输入地址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4496EBC-8A2A-604C-9626-1878B7EDD8B4}"/>
              </a:ext>
            </a:extLst>
          </p:cNvPr>
          <p:cNvSpPr txBox="1"/>
          <p:nvPr/>
        </p:nvSpPr>
        <p:spPr>
          <a:xfrm>
            <a:off x="7680383" y="3175476"/>
            <a:ext cx="204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根据地址找到对应的网页文件返回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93DB74A-3443-A04C-AA66-44C8EBE6615D}"/>
              </a:ext>
            </a:extLst>
          </p:cNvPr>
          <p:cNvSpPr txBox="1"/>
          <p:nvPr/>
        </p:nvSpPr>
        <p:spPr>
          <a:xfrm>
            <a:off x="1860426" y="37590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渲染成网页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79EAD94-59AD-9441-94B0-6F0B722F5AEF}"/>
              </a:ext>
            </a:extLst>
          </p:cNvPr>
          <p:cNvSpPr txBox="1"/>
          <p:nvPr/>
        </p:nvSpPr>
        <p:spPr>
          <a:xfrm>
            <a:off x="1975842" y="44467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用户发帖</a:t>
            </a: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DA399542-0E10-D74A-B354-4AAAAC0F8547}"/>
              </a:ext>
            </a:extLst>
          </p:cNvPr>
          <p:cNvSpPr/>
          <p:nvPr/>
        </p:nvSpPr>
        <p:spPr>
          <a:xfrm>
            <a:off x="4290060" y="4543008"/>
            <a:ext cx="2834640" cy="320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567BA0D-290E-E846-8CB5-201B8ED7EB12}"/>
              </a:ext>
            </a:extLst>
          </p:cNvPr>
          <p:cNvSpPr txBox="1"/>
          <p:nvPr/>
        </p:nvSpPr>
        <p:spPr>
          <a:xfrm>
            <a:off x="4859231" y="4236423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POST</a:t>
            </a:r>
            <a:r>
              <a:rPr kumimoji="1" lang="zh-CN" altLang="en-US" dirty="0"/>
              <a:t>请求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C8CED3C-922F-7848-A520-60354137C67F}"/>
              </a:ext>
            </a:extLst>
          </p:cNvPr>
          <p:cNvSpPr txBox="1"/>
          <p:nvPr/>
        </p:nvSpPr>
        <p:spPr>
          <a:xfrm>
            <a:off x="7680383" y="4518362"/>
            <a:ext cx="204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更新数据库，返回发帖成功</a:t>
            </a:r>
          </a:p>
        </p:txBody>
      </p:sp>
      <p:sp>
        <p:nvSpPr>
          <p:cNvPr id="33" name="左箭头 32">
            <a:extLst>
              <a:ext uri="{FF2B5EF4-FFF2-40B4-BE49-F238E27FC236}">
                <a16:creationId xmlns:a16="http://schemas.microsoft.com/office/drawing/2014/main" id="{272729A6-EE35-7D49-BF80-2EC3CFF37FFA}"/>
              </a:ext>
            </a:extLst>
          </p:cNvPr>
          <p:cNvSpPr/>
          <p:nvPr/>
        </p:nvSpPr>
        <p:spPr>
          <a:xfrm>
            <a:off x="4290060" y="5070276"/>
            <a:ext cx="2834640" cy="32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391E08E-617F-4746-AE9D-731A55C85374}"/>
              </a:ext>
            </a:extLst>
          </p:cNvPr>
          <p:cNvSpPr txBox="1"/>
          <p:nvPr/>
        </p:nvSpPr>
        <p:spPr>
          <a:xfrm>
            <a:off x="4859231" y="484152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返回码</a:t>
            </a:r>
            <a:r>
              <a:rPr kumimoji="1" lang="en-US" altLang="zh-CN" dirty="0"/>
              <a:t>:200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11590C1-B2D7-F84C-99C0-0E65ABF4FDAE}"/>
              </a:ext>
            </a:extLst>
          </p:cNvPr>
          <p:cNvSpPr txBox="1"/>
          <p:nvPr/>
        </p:nvSpPr>
        <p:spPr>
          <a:xfrm>
            <a:off x="1526969" y="5045630"/>
            <a:ext cx="236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弹出对话框告知发帖成功</a:t>
            </a:r>
          </a:p>
        </p:txBody>
      </p:sp>
    </p:spTree>
    <p:extLst>
      <p:ext uri="{BB962C8B-B14F-4D97-AF65-F5344CB8AC3E}">
        <p14:creationId xmlns:p14="http://schemas.microsoft.com/office/powerpoint/2010/main" val="323127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ABDFFDEC-DE81-4540-8031-AC87A4DDF921}"/>
              </a:ext>
            </a:extLst>
          </p:cNvPr>
          <p:cNvSpPr/>
          <p:nvPr/>
        </p:nvSpPr>
        <p:spPr>
          <a:xfrm>
            <a:off x="457200" y="2171435"/>
            <a:ext cx="7831270" cy="42293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2B979EB-248B-F646-A9C5-1E07A32E79FB}"/>
              </a:ext>
            </a:extLst>
          </p:cNvPr>
          <p:cNvSpPr/>
          <p:nvPr/>
        </p:nvSpPr>
        <p:spPr>
          <a:xfrm>
            <a:off x="9160025" y="2785930"/>
            <a:ext cx="2514600" cy="3291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3386491-DD25-2E46-B344-18F762190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前后端分离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31DE82-13B1-CC45-9FAB-40010120EED1}"/>
              </a:ext>
            </a:extLst>
          </p:cNvPr>
          <p:cNvSpPr/>
          <p:nvPr/>
        </p:nvSpPr>
        <p:spPr>
          <a:xfrm>
            <a:off x="689610" y="2856548"/>
            <a:ext cx="2514600" cy="3291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ADD36A-823E-314E-AAA7-399B839A965E}"/>
              </a:ext>
            </a:extLst>
          </p:cNvPr>
          <p:cNvSpPr/>
          <p:nvPr/>
        </p:nvSpPr>
        <p:spPr>
          <a:xfrm>
            <a:off x="5633875" y="2856548"/>
            <a:ext cx="2514600" cy="3291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左箭头 5">
            <a:extLst>
              <a:ext uri="{FF2B5EF4-FFF2-40B4-BE49-F238E27FC236}">
                <a16:creationId xmlns:a16="http://schemas.microsoft.com/office/drawing/2014/main" id="{26CE0A9A-9197-5D4C-B516-5F1039188CB2}"/>
              </a:ext>
            </a:extLst>
          </p:cNvPr>
          <p:cNvSpPr/>
          <p:nvPr/>
        </p:nvSpPr>
        <p:spPr>
          <a:xfrm>
            <a:off x="3547110" y="3827145"/>
            <a:ext cx="1863115" cy="3200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C3D733-14B3-4A4D-90D8-0B47498E54C3}"/>
              </a:ext>
            </a:extLst>
          </p:cNvPr>
          <p:cNvSpPr txBox="1"/>
          <p:nvPr/>
        </p:nvSpPr>
        <p:spPr>
          <a:xfrm>
            <a:off x="3704950" y="348245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网页文件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3C19C56B-342E-F149-91ED-8A1AAB91D790}"/>
              </a:ext>
            </a:extLst>
          </p:cNvPr>
          <p:cNvSpPr/>
          <p:nvPr/>
        </p:nvSpPr>
        <p:spPr>
          <a:xfrm>
            <a:off x="3547110" y="3137774"/>
            <a:ext cx="1863115" cy="2626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02E7C4-9E8E-A949-83C9-A1A05E87465D}"/>
              </a:ext>
            </a:extLst>
          </p:cNvPr>
          <p:cNvSpPr txBox="1"/>
          <p:nvPr/>
        </p:nvSpPr>
        <p:spPr>
          <a:xfrm>
            <a:off x="3704950" y="278593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请求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ACD1922-1BB9-C14B-8264-D21C542A2F88}"/>
              </a:ext>
            </a:extLst>
          </p:cNvPr>
          <p:cNvSpPr txBox="1"/>
          <p:nvPr/>
        </p:nvSpPr>
        <p:spPr>
          <a:xfrm>
            <a:off x="902392" y="3042762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浏览器中输入地址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FB5D65-0D93-5748-BD77-90CC528A3757}"/>
              </a:ext>
            </a:extLst>
          </p:cNvPr>
          <p:cNvSpPr txBox="1"/>
          <p:nvPr/>
        </p:nvSpPr>
        <p:spPr>
          <a:xfrm>
            <a:off x="5898593" y="3046284"/>
            <a:ext cx="2042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根据地址找到对应的网页信息</a:t>
            </a:r>
            <a:r>
              <a:rPr kumimoji="1" lang="en-US" altLang="zh-CN" dirty="0"/>
              <a:t>/web pack</a:t>
            </a:r>
            <a:r>
              <a:rPr kumimoji="1" lang="zh-CN" altLang="en-US" dirty="0"/>
              <a:t>返回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F109044-B489-F74F-809F-7E0FD5489766}"/>
              </a:ext>
            </a:extLst>
          </p:cNvPr>
          <p:cNvSpPr txBox="1"/>
          <p:nvPr/>
        </p:nvSpPr>
        <p:spPr>
          <a:xfrm>
            <a:off x="1117476" y="373048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渲染成网页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0C26B15-93BB-AD44-8A2F-E8B3F399DFFB}"/>
              </a:ext>
            </a:extLst>
          </p:cNvPr>
          <p:cNvSpPr txBox="1"/>
          <p:nvPr/>
        </p:nvSpPr>
        <p:spPr>
          <a:xfrm>
            <a:off x="1232892" y="4418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用户发帖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A600763F-F4D4-2248-90A0-FC59BBDA5648}"/>
              </a:ext>
            </a:extLst>
          </p:cNvPr>
          <p:cNvSpPr/>
          <p:nvPr/>
        </p:nvSpPr>
        <p:spPr>
          <a:xfrm>
            <a:off x="3547110" y="4573906"/>
            <a:ext cx="1920241" cy="260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0CF2F7-E636-C649-A710-EB611208DD52}"/>
              </a:ext>
            </a:extLst>
          </p:cNvPr>
          <p:cNvSpPr txBox="1"/>
          <p:nvPr/>
        </p:nvSpPr>
        <p:spPr>
          <a:xfrm>
            <a:off x="3708317" y="4225978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POST</a:t>
            </a:r>
            <a:r>
              <a:rPr kumimoji="1" lang="zh-CN" altLang="en-US" dirty="0"/>
              <a:t>请求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2BD617-84CE-334D-A6A7-EBBD022C9372}"/>
              </a:ext>
            </a:extLst>
          </p:cNvPr>
          <p:cNvSpPr txBox="1"/>
          <p:nvPr/>
        </p:nvSpPr>
        <p:spPr>
          <a:xfrm>
            <a:off x="9459652" y="4642038"/>
            <a:ext cx="204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更新数据库，返回发帖成功</a:t>
            </a:r>
          </a:p>
        </p:txBody>
      </p:sp>
      <p:sp>
        <p:nvSpPr>
          <p:cNvPr id="17" name="左箭头 16">
            <a:extLst>
              <a:ext uri="{FF2B5EF4-FFF2-40B4-BE49-F238E27FC236}">
                <a16:creationId xmlns:a16="http://schemas.microsoft.com/office/drawing/2014/main" id="{7D12AA9A-C47A-3947-BAE9-68064DAC4E9C}"/>
              </a:ext>
            </a:extLst>
          </p:cNvPr>
          <p:cNvSpPr/>
          <p:nvPr/>
        </p:nvSpPr>
        <p:spPr>
          <a:xfrm>
            <a:off x="3547110" y="5101171"/>
            <a:ext cx="1920241" cy="2605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6321925-86C3-194C-A7A5-7A0AFF86D1AF}"/>
              </a:ext>
            </a:extLst>
          </p:cNvPr>
          <p:cNvSpPr txBox="1"/>
          <p:nvPr/>
        </p:nvSpPr>
        <p:spPr>
          <a:xfrm>
            <a:off x="3906127" y="481295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返回码</a:t>
            </a:r>
            <a:r>
              <a:rPr kumimoji="1" lang="en-US" altLang="zh-CN" dirty="0"/>
              <a:t>:200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A6279CB-B314-C64B-A9FA-831A33B9B024}"/>
              </a:ext>
            </a:extLst>
          </p:cNvPr>
          <p:cNvSpPr txBox="1"/>
          <p:nvPr/>
        </p:nvSpPr>
        <p:spPr>
          <a:xfrm>
            <a:off x="784019" y="5017055"/>
            <a:ext cx="236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弹出对话框告知发帖成功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AADE7F-6256-9C42-B450-BC8670153C96}"/>
              </a:ext>
            </a:extLst>
          </p:cNvPr>
          <p:cNvSpPr txBox="1"/>
          <p:nvPr/>
        </p:nvSpPr>
        <p:spPr>
          <a:xfrm>
            <a:off x="6211621" y="4658767"/>
            <a:ext cx="204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转发请求</a:t>
            </a:r>
          </a:p>
        </p:txBody>
      </p:sp>
      <p:sp>
        <p:nvSpPr>
          <p:cNvPr id="22" name="左右箭头 21">
            <a:extLst>
              <a:ext uri="{FF2B5EF4-FFF2-40B4-BE49-F238E27FC236}">
                <a16:creationId xmlns:a16="http://schemas.microsoft.com/office/drawing/2014/main" id="{F39C6FE6-EBB0-AD4A-8CF4-1BCADFF00927}"/>
              </a:ext>
            </a:extLst>
          </p:cNvPr>
          <p:cNvSpPr/>
          <p:nvPr/>
        </p:nvSpPr>
        <p:spPr>
          <a:xfrm>
            <a:off x="8288470" y="4735835"/>
            <a:ext cx="739307" cy="3653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617DC1-35F6-C94C-8484-53990F44AF57}"/>
              </a:ext>
            </a:extLst>
          </p:cNvPr>
          <p:cNvSpPr txBox="1"/>
          <p:nvPr/>
        </p:nvSpPr>
        <p:spPr>
          <a:xfrm>
            <a:off x="1232892" y="23994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浏览器端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C94AB2D-EB04-1748-8276-44BE64251914}"/>
              </a:ext>
            </a:extLst>
          </p:cNvPr>
          <p:cNvSpPr txBox="1"/>
          <p:nvPr/>
        </p:nvSpPr>
        <p:spPr>
          <a:xfrm>
            <a:off x="10094159" y="17583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后端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49BDC37-18D6-7E4A-BBDF-3E51F0230788}"/>
              </a:ext>
            </a:extLst>
          </p:cNvPr>
          <p:cNvSpPr txBox="1"/>
          <p:nvPr/>
        </p:nvSpPr>
        <p:spPr>
          <a:xfrm>
            <a:off x="4195468" y="17589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前端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3EE26D-EA8A-6F45-8138-69A989504B13}"/>
              </a:ext>
            </a:extLst>
          </p:cNvPr>
          <p:cNvSpPr txBox="1"/>
          <p:nvPr/>
        </p:nvSpPr>
        <p:spPr>
          <a:xfrm>
            <a:off x="6337177" y="2416598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服务器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E82CE7-7F09-A344-AE6F-E01162ECB881}"/>
              </a:ext>
            </a:extLst>
          </p:cNvPr>
          <p:cNvSpPr txBox="1"/>
          <p:nvPr/>
        </p:nvSpPr>
        <p:spPr>
          <a:xfrm>
            <a:off x="9824052" y="23144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业务服务器</a:t>
            </a:r>
          </a:p>
        </p:txBody>
      </p:sp>
    </p:spTree>
    <p:extLst>
      <p:ext uri="{BB962C8B-B14F-4D97-AF65-F5344CB8AC3E}">
        <p14:creationId xmlns:p14="http://schemas.microsoft.com/office/powerpoint/2010/main" val="146148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7BA37-3F82-7741-A138-F9BE63E3C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前端要做哪些事情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EA2B8-D2E5-FD43-AE8A-ACCA60FDA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写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文件描述网页信息的结构和样式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写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处理用户输入，与后端通信，更新页面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写一个</a:t>
            </a:r>
            <a:r>
              <a:rPr kumimoji="1" lang="en-US" altLang="zh-CN" dirty="0"/>
              <a:t>Web</a:t>
            </a:r>
            <a:r>
              <a:rPr kumimoji="1" lang="zh-CN" altLang="en-US" dirty="0"/>
              <a:t>服务器实现各页面的路由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转发与业务后端通信的请求</a:t>
            </a:r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775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5B702-725A-7946-8D9E-6D39DD92E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前端框架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6313EF-4E5E-1D43-9ED0-936A6F683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 err="1"/>
              <a:t>vue.js</a:t>
            </a:r>
            <a:r>
              <a:rPr kumimoji="1" lang="zh-CN" altLang="en-US" dirty="0"/>
              <a:t>为例，本质也就是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代码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与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库类似：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同样封装了一些方便使用的对象，函数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不同之处：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</a:t>
            </a:r>
            <a:r>
              <a:rPr kumimoji="1" lang="en-US" altLang="zh-CN" dirty="0"/>
              <a:t>html,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css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的基础上实现了一些语法糖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受限制但好用的设计模式</a:t>
            </a:r>
          </a:p>
        </p:txBody>
      </p:sp>
    </p:spTree>
    <p:extLst>
      <p:ext uri="{BB962C8B-B14F-4D97-AF65-F5344CB8AC3E}">
        <p14:creationId xmlns:p14="http://schemas.microsoft.com/office/powerpoint/2010/main" val="267330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336482-6F63-C14F-A41B-BFAD4752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Vue</a:t>
            </a:r>
            <a:r>
              <a:rPr kumimoji="1" lang="zh-CN" altLang="en-US" dirty="0"/>
              <a:t>框架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490CA4-2F13-374E-8BF4-754283F75752}"/>
              </a:ext>
            </a:extLst>
          </p:cNvPr>
          <p:cNvSpPr txBox="1"/>
          <p:nvPr/>
        </p:nvSpPr>
        <p:spPr>
          <a:xfrm>
            <a:off x="2043325" y="6123543"/>
            <a:ext cx="307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视频取自</a:t>
            </a:r>
            <a:r>
              <a:rPr kumimoji="1" lang="en-US" altLang="zh-CN" dirty="0" err="1"/>
              <a:t>vue</a:t>
            </a:r>
            <a:r>
              <a:rPr kumimoji="1" lang="zh-CN" altLang="en-US" dirty="0"/>
              <a:t>官网的介绍视频</a:t>
            </a:r>
          </a:p>
        </p:txBody>
      </p:sp>
      <p:pic>
        <p:nvPicPr>
          <p:cNvPr id="3" name="Why Vue.MP4" descr="Why Vue.MP4">
            <a:hlinkClick r:id="" action="ppaction://media"/>
            <a:extLst>
              <a:ext uri="{FF2B5EF4-FFF2-40B4-BE49-F238E27FC236}">
                <a16:creationId xmlns:a16="http://schemas.microsoft.com/office/drawing/2014/main" id="{2EA65C71-E798-C446-A7CA-E3865D4980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4095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9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13502</TotalTime>
  <Words>821</Words>
  <Application>Microsoft Office PowerPoint</Application>
  <PresentationFormat>宽屏</PresentationFormat>
  <Paragraphs>213</Paragraphs>
  <Slides>33</Slides>
  <Notes>1</Notes>
  <HiddenSlides>2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Vue前端小作业介绍</vt:lpstr>
      <vt:lpstr>目录</vt:lpstr>
      <vt:lpstr>小作业简介</vt:lpstr>
      <vt:lpstr>小作业简介</vt:lpstr>
      <vt:lpstr>什么是前端</vt:lpstr>
      <vt:lpstr>前后端分离</vt:lpstr>
      <vt:lpstr>前端要做哪些事情</vt:lpstr>
      <vt:lpstr>前端框架</vt:lpstr>
      <vt:lpstr>Vue框架</vt:lpstr>
      <vt:lpstr>小作业讲解</vt:lpstr>
      <vt:lpstr>Stage 1 知识点</vt:lpstr>
      <vt:lpstr>MessageBlock.vue代码</vt:lpstr>
      <vt:lpstr>Stage 2：消息列表</vt:lpstr>
      <vt:lpstr>Stage 2 知识点</vt:lpstr>
      <vt:lpstr>Stage 2 知识点</vt:lpstr>
      <vt:lpstr>Stage 2 知识点</vt:lpstr>
      <vt:lpstr>Stage 2 知识点</vt:lpstr>
      <vt:lpstr>MessageList.vue代码</vt:lpstr>
      <vt:lpstr>Stage 3：实现对话框离线提交留言</vt:lpstr>
      <vt:lpstr>Stage 3 知识点</vt:lpstr>
      <vt:lpstr>Stage 3 知识点</vt:lpstr>
      <vt:lpstr>Stage 3 知识点</vt:lpstr>
      <vt:lpstr>Stage 3 知识点</vt:lpstr>
      <vt:lpstr>Final Stage：完成在线留言板</vt:lpstr>
      <vt:lpstr>Final Stage 知识点 </vt:lpstr>
      <vt:lpstr>考核知识点总结</vt:lpstr>
      <vt:lpstr>环境准备</vt:lpstr>
      <vt:lpstr>Vue的引入</vt:lpstr>
      <vt:lpstr>Vue路由</vt:lpstr>
      <vt:lpstr>调试方法</vt:lpstr>
      <vt:lpstr>调试方法</vt:lpstr>
      <vt:lpstr>调试方法</vt:lpstr>
      <vt:lpstr>评测说明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</dc:title>
  <dc:creator>Microsoft Office User</dc:creator>
  <cp:lastModifiedBy>zhenhe Zachary</cp:lastModifiedBy>
  <cp:revision>366</cp:revision>
  <dcterms:created xsi:type="dcterms:W3CDTF">2020-09-21T07:19:13Z</dcterms:created>
  <dcterms:modified xsi:type="dcterms:W3CDTF">2022-03-08T01:40:53Z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92887772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D8.0.8</vt:lpwstr>
  </property>
</Properties>
</file>